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7"/>
  </p:notesMasterIdLst>
  <p:sldIdLst>
    <p:sldId id="268" r:id="rId2"/>
    <p:sldId id="262" r:id="rId3"/>
    <p:sldId id="265" r:id="rId4"/>
    <p:sldId id="258" r:id="rId5"/>
    <p:sldId id="266" r:id="rId6"/>
    <p:sldId id="259" r:id="rId7"/>
    <p:sldId id="270" r:id="rId8"/>
    <p:sldId id="271" r:id="rId9"/>
    <p:sldId id="272" r:id="rId10"/>
    <p:sldId id="274" r:id="rId11"/>
    <p:sldId id="260" r:id="rId12"/>
    <p:sldId id="273" r:id="rId13"/>
    <p:sldId id="269" r:id="rId14"/>
    <p:sldId id="276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2F050-6751-8219-01E4-5A5CF1FAB6EE}" v="174" dt="2021-12-10T17:28:00.834"/>
    <p1510:client id="{54EB46FB-994F-673D-F76B-C862688EE606}" v="39" vWet="40" dt="2021-12-11T01:53:23.719"/>
    <p1510:client id="{8A9F02E8-ECFC-69A1-485C-90A23E35ADCD}" v="1" dt="2021-12-10T17:58:24.378"/>
    <p1510:client id="{B2A15664-BD46-4C69-AE2C-829307AA6376}" v="738" dt="2021-12-10T05:26:31.322"/>
    <p1510:client id="{B6475176-BBBD-A645-80B4-6FB5965325C4}" v="23" dt="2021-12-10T17:23:46.730"/>
    <p1510:client id="{B9EDCCE0-58A7-B848-AC3A-A564AB143AFD}" v="1342" dt="2021-12-11T04:25:04.558"/>
    <p1510:client id="{C6A0ABE1-2556-4937-609D-37FEDB180434}" v="110" dt="2021-12-10T14:43:19.690"/>
    <p1510:client id="{C82C4E48-6495-3AC5-1029-BA7B87927407}" v="352" dt="2021-12-10T04:46:29.606"/>
    <p1510:client id="{CA281CDA-751F-69D7-C74E-2B030B83BE97}" v="562" vWet="563" dt="2021-12-10T04:56:28.632"/>
    <p1510:client id="{CFA36B76-41C7-3AF0-F5F7-E9DD2A5CFA74}" v="9" dt="2021-12-10T20:18:59.256"/>
    <p1510:client id="{D6112EBF-D9E5-9475-BFFE-38A4ECB52B78}" v="23" dt="2021-12-10T17:52:29.508"/>
    <p1510:client id="{F01909D0-42EE-EEB7-73F8-27120B196092}" v="16" dt="2021-12-10T23:28:17.870"/>
    <p1510:client id="{FFC217EF-A501-E0ED-FEB7-44F9A0929889}" v="150" dt="2021-12-10T13:49:45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8058"/>
  </p:normalViewPr>
  <p:slideViewPr>
    <p:cSldViewPr snapToGrid="0" snapToObjects="1">
      <p:cViewPr varScale="1">
        <p:scale>
          <a:sx n="71" d="100"/>
          <a:sy n="71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DDD91-ADD0-4D16-A798-E2CA56D3FCF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BD971-FEA5-44C4-BB51-27DE537A4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9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BD971-FEA5-44C4-BB51-27DE537A4B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BD971-FEA5-44C4-BB51-27DE537A4B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BD971-FEA5-44C4-BB51-27DE537A4B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2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BD971-FEA5-44C4-BB51-27DE537A4B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4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9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5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7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1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3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8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F9094-8EE3-440E-BA16-08DD20879C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108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8" name="Oval 22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0234" y="1804004"/>
            <a:ext cx="3643575" cy="164067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/>
              <a:t>Factors affecting Rent in Iowa city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8023" y="3718692"/>
            <a:ext cx="3048000" cy="1030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/>
              <a:t>Calvin Marks, Scott Kerno, Will Zheng, Cayden Redd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EA7D3C-6DC5-A14A-A392-480472F59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32"/>
    </mc:Choice>
    <mc:Fallback xmlns="">
      <p:transition spd="slow" advTm="3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E1CE-3A7F-4CFE-9758-3C3E3B8C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Data: Residual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45E72-DFC8-8042-9385-4D0CAC0BB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2187575"/>
            <a:ext cx="4965700" cy="19431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B831B6-C231-4A4A-A7BA-28037EC4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14" y="4421122"/>
            <a:ext cx="4956628" cy="210878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B424576-5642-4EF4-B4CB-E62F66522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57" y="2189480"/>
            <a:ext cx="4601028" cy="1949267"/>
          </a:xfrm>
          <a:prstGeom prst="rect">
            <a:avLst/>
          </a:prstGeom>
        </p:spPr>
      </p:pic>
      <p:pic>
        <p:nvPicPr>
          <p:cNvPr id="5" name="Slide 10">
            <a:hlinkClick r:id="" action="ppaction://media"/>
            <a:extLst>
              <a:ext uri="{FF2B5EF4-FFF2-40B4-BE49-F238E27FC236}">
                <a16:creationId xmlns:a16="http://schemas.microsoft.com/office/drawing/2014/main" id="{5146DDBC-544C-4677-AD4C-0DEF78B0E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4560" y="6080560"/>
            <a:ext cx="730250" cy="73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05DF6-E25E-478E-A133-EBDDD7113E0D}"/>
              </a:ext>
            </a:extLst>
          </p:cNvPr>
          <p:cNvSpPr txBox="1"/>
          <p:nvPr/>
        </p:nvSpPr>
        <p:spPr>
          <a:xfrm>
            <a:off x="4677427" y="773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s on blackboard background">
            <a:extLst>
              <a:ext uri="{FF2B5EF4-FFF2-40B4-BE49-F238E27FC236}">
                <a16:creationId xmlns:a16="http://schemas.microsoft.com/office/drawing/2014/main" id="{3E0ADE31-5EDC-466E-8868-7BC2628A8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0" r="25554"/>
          <a:stretch/>
        </p:blipFill>
        <p:spPr>
          <a:xfrm>
            <a:off x="0" y="10"/>
            <a:ext cx="6095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C603A-055A-4C0A-AEEA-17FA8D66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03" y="2803433"/>
            <a:ext cx="4057650" cy="125113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F815-C73F-4569-8CA4-2AEA8F09D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785" y="1090474"/>
            <a:ext cx="4582941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What we are measuring</a:t>
            </a:r>
          </a:p>
          <a:p>
            <a:r>
              <a:rPr lang="en-US" sz="2400">
                <a:ea typeface="+mn-lt"/>
                <a:cs typeface="+mn-lt"/>
              </a:rPr>
              <a:t>Hypothesis Testing</a:t>
            </a:r>
            <a:endParaRPr lang="en-US"/>
          </a:p>
          <a:p>
            <a:r>
              <a:rPr lang="en-US" sz="2400"/>
              <a:t>Dataset Conclusions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4A2-AFED-4FA7-B74C-58EAE274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Methodology</a:t>
            </a:r>
            <a:r>
              <a:rPr lang="en-US"/>
              <a:t>: What We are measuring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36B-7984-41CA-955E-E656CE68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5" y="1939018"/>
            <a:ext cx="9233143" cy="2852775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u="sng">
                <a:solidFill>
                  <a:schemeClr val="bg1"/>
                </a:solidFill>
                <a:ea typeface="+mn-lt"/>
                <a:cs typeface="+mn-lt"/>
              </a:rPr>
              <a:t>Information extracted using Google Chrome web scraping and Google Maps</a:t>
            </a:r>
            <a:endParaRPr lang="en-US" b="1" u="sng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Bedrooms: Does the number of bedrooms decrease the price of monthly rent?</a:t>
            </a:r>
          </a:p>
          <a:p>
            <a:r>
              <a:rPr lang="en-US">
                <a:solidFill>
                  <a:schemeClr val="bg1"/>
                </a:solidFill>
              </a:rPr>
              <a:t>Bathrooms: Does the number of bathrooms increase the price of monthly rent?</a:t>
            </a:r>
          </a:p>
          <a:p>
            <a:r>
              <a:rPr lang="en-US">
                <a:solidFill>
                  <a:schemeClr val="bg1"/>
                </a:solidFill>
              </a:rPr>
              <a:t>Square Feet: Are apartments more expensive the larger they get?</a:t>
            </a:r>
          </a:p>
          <a:p>
            <a:r>
              <a:rPr lang="en-US">
                <a:solidFill>
                  <a:schemeClr val="bg1"/>
                </a:solidFill>
              </a:rPr>
              <a:t>Parking: Are apartments with parking spaces available more expensive?</a:t>
            </a:r>
          </a:p>
          <a:p>
            <a:r>
              <a:rPr lang="en-US">
                <a:solidFill>
                  <a:schemeClr val="bg1"/>
                </a:solidFill>
              </a:rPr>
              <a:t>Distance from Campus: Do apartments have higher rent the closer they are to campus?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A2B6042-90F8-432C-B4E9-DB527A00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541" y="4972233"/>
            <a:ext cx="2257878" cy="16727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6DB8DD-2D67-42BA-813A-377452F89941}"/>
              </a:ext>
            </a:extLst>
          </p:cNvPr>
          <p:cNvSpPr/>
          <p:nvPr/>
        </p:nvSpPr>
        <p:spPr>
          <a:xfrm>
            <a:off x="8701616" y="5429553"/>
            <a:ext cx="420915" cy="348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5C1C6D8-46C9-4962-B33A-DB61C12A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058" y="4973281"/>
            <a:ext cx="2538791" cy="167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BCFDB-770C-4F6B-B586-477884C4B05F}"/>
              </a:ext>
            </a:extLst>
          </p:cNvPr>
          <p:cNvSpPr txBox="1"/>
          <p:nvPr/>
        </p:nvSpPr>
        <p:spPr>
          <a:xfrm>
            <a:off x="4272215" y="6595418"/>
            <a:ext cx="403046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ea typeface="+mn-lt"/>
                <a:cs typeface="+mn-lt"/>
              </a:rPr>
              <a:t>https://littlevillagemag.com/parking-fees-are-returning-to-downtown-iowa-city/</a:t>
            </a:r>
            <a:endParaRPr lang="en-US" sz="900"/>
          </a:p>
        </p:txBody>
      </p:sp>
      <p:pic>
        <p:nvPicPr>
          <p:cNvPr id="8" name="Picture 8" descr="A picture containing floor, indoor, wall, living&#10;&#10;Description automatically generated">
            <a:extLst>
              <a:ext uri="{FF2B5EF4-FFF2-40B4-BE49-F238E27FC236}">
                <a16:creationId xmlns:a16="http://schemas.microsoft.com/office/drawing/2014/main" id="{3CC04685-0208-4767-8502-A5BE88E5F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547" y="4975754"/>
            <a:ext cx="2542419" cy="1674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0632A-3F58-4A46-B4E9-9852EB3A0BAC}"/>
              </a:ext>
            </a:extLst>
          </p:cNvPr>
          <p:cNvSpPr txBox="1"/>
          <p:nvPr/>
        </p:nvSpPr>
        <p:spPr>
          <a:xfrm>
            <a:off x="1469772" y="6627168"/>
            <a:ext cx="261942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ea typeface="+mn-lt"/>
                <a:cs typeface="+mn-lt"/>
              </a:rPr>
              <a:t>https://www.thequartersiowacity.com/apartments/</a:t>
            </a:r>
            <a:endParaRPr lang="en-US" sz="900"/>
          </a:p>
        </p:txBody>
      </p:sp>
      <p:pic>
        <p:nvPicPr>
          <p:cNvPr id="10" name="mediahandler.mp4" descr="mediahandler.mp4">
            <a:hlinkClick r:id="" action="ppaction://media"/>
            <a:extLst>
              <a:ext uri="{FF2B5EF4-FFF2-40B4-BE49-F238E27FC236}">
                <a16:creationId xmlns:a16="http://schemas.microsoft.com/office/drawing/2014/main" id="{8CEF6B59-C8D4-9A4D-9D78-F4033FA45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6148859"/>
            <a:ext cx="812800" cy="7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0533-B7C2-4AEF-861A-6B840EBD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Methodology: Hypothesis Testing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D35F6-5398-4BE5-BF73-A4F9B4F092B3}"/>
              </a:ext>
            </a:extLst>
          </p:cNvPr>
          <p:cNvSpPr/>
          <p:nvPr/>
        </p:nvSpPr>
        <p:spPr>
          <a:xfrm>
            <a:off x="1427389" y="2635704"/>
            <a:ext cx="9245600" cy="12337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en-US" i="1" baseline="-25000">
                <a:solidFill>
                  <a:schemeClr val="bg1"/>
                </a:solidFill>
                <a:ea typeface="+mn-lt"/>
                <a:cs typeface="+mn-lt"/>
              </a:rPr>
              <a:t>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= The distance from campus and other variables 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have no significant impact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on the monthly rent of apartments</a:t>
            </a:r>
            <a:r>
              <a:rPr lang="en-US" baseline="-2500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0682BE-FFDF-45F8-8442-85DEE550F492}"/>
              </a:ext>
            </a:extLst>
          </p:cNvPr>
          <p:cNvSpPr/>
          <p:nvPr/>
        </p:nvSpPr>
        <p:spPr>
          <a:xfrm>
            <a:off x="1421702" y="4353047"/>
            <a:ext cx="9245600" cy="12337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en-US" i="1" baseline="-25000">
                <a:solidFill>
                  <a:schemeClr val="bg1"/>
                </a:solidFill>
                <a:ea typeface="+mn-lt"/>
                <a:cs typeface="+mn-lt"/>
              </a:rPr>
              <a:t>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= The distance from campus and other variables have a significant impact on the monthly rent of apartments</a:t>
            </a:r>
            <a:r>
              <a:rPr lang="en-US" baseline="-25000">
                <a:ea typeface="+mn-lt"/>
                <a:cs typeface="+mn-lt"/>
              </a:rPr>
              <a:t> = nu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D677E-38BE-4D10-8A42-1DC78EF0C171}"/>
              </a:ext>
            </a:extLst>
          </p:cNvPr>
          <p:cNvSpPr txBox="1"/>
          <p:nvPr/>
        </p:nvSpPr>
        <p:spPr>
          <a:xfrm>
            <a:off x="1286329" y="361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45C77F-10FB-3A42-B3C2-26C95327D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8"/>
    </mc:Choice>
    <mc:Fallback xmlns="">
      <p:transition spd="slow" advTm="21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4FBA-CB8D-4508-80F8-FCEA5CA3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Final Dataset 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02053-DA3D-4607-94A2-C223FB12DB66}"/>
              </a:ext>
            </a:extLst>
          </p:cNvPr>
          <p:cNvSpPr/>
          <p:nvPr/>
        </p:nvSpPr>
        <p:spPr>
          <a:xfrm>
            <a:off x="1475015" y="4401686"/>
            <a:ext cx="4260851" cy="2101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200" i="1" baseline="-25000">
                <a:solidFill>
                  <a:schemeClr val="bg1"/>
                </a:solidFill>
                <a:ea typeface="+mn-lt"/>
                <a:cs typeface="+mn-lt"/>
              </a:rPr>
              <a:t>y</a:t>
            </a:r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 = monthly rent</a:t>
            </a:r>
          </a:p>
          <a:p>
            <a:r>
              <a:rPr lang="en-US" sz="3200" i="1" baseline="-25000">
                <a:solidFill>
                  <a:schemeClr val="bg1"/>
                </a:solidFill>
                <a:ea typeface="+mn-lt"/>
                <a:cs typeface="+mn-lt"/>
              </a:rPr>
              <a:t>b</a:t>
            </a:r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 = number of bedrooms</a:t>
            </a:r>
          </a:p>
          <a:p>
            <a:r>
              <a:rPr lang="en-US" sz="3200" i="1" baseline="-25000">
                <a:solidFill>
                  <a:schemeClr val="bg1"/>
                </a:solidFill>
                <a:ea typeface="+mn-lt"/>
                <a:cs typeface="+mn-lt"/>
              </a:rPr>
              <a:t>f </a:t>
            </a:r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= square footage</a:t>
            </a:r>
          </a:p>
          <a:p>
            <a:r>
              <a:rPr lang="en-US" sz="3200" i="1" baseline="-25000">
                <a:solidFill>
                  <a:schemeClr val="bg1"/>
                </a:solidFill>
                <a:ea typeface="+mn-lt"/>
                <a:cs typeface="+mn-lt"/>
              </a:rPr>
              <a:t>d </a:t>
            </a:r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= distance from campus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B3BB7-2B9B-4EA8-9AF3-C58FBC3FCB50}"/>
              </a:ext>
            </a:extLst>
          </p:cNvPr>
          <p:cNvSpPr/>
          <p:nvPr/>
        </p:nvSpPr>
        <p:spPr>
          <a:xfrm>
            <a:off x="1475013" y="2704496"/>
            <a:ext cx="9245600" cy="12337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 i="1" baseline="-25000">
                <a:solidFill>
                  <a:schemeClr val="bg1"/>
                </a:solidFill>
                <a:ea typeface="+mn-lt"/>
                <a:cs typeface="+mn-lt"/>
              </a:rPr>
              <a:t>y = </a:t>
            </a:r>
            <a:r>
              <a:rPr lang="en-US" sz="4400" b="1" baseline="-25000">
                <a:solidFill>
                  <a:schemeClr val="bg1"/>
                </a:solidFill>
                <a:ea typeface="+mn-lt"/>
                <a:cs typeface="+mn-lt"/>
              </a:rPr>
              <a:t>1032.53</a:t>
            </a:r>
            <a:r>
              <a:rPr lang="en-US" sz="4400" b="1" i="1" baseline="-25000">
                <a:solidFill>
                  <a:schemeClr val="bg1"/>
                </a:solidFill>
                <a:ea typeface="+mn-lt"/>
                <a:cs typeface="+mn-lt"/>
              </a:rPr>
              <a:t> - </a:t>
            </a:r>
            <a:r>
              <a:rPr lang="en-US" sz="4400" b="1" baseline="-25000">
                <a:solidFill>
                  <a:schemeClr val="bg1"/>
                </a:solidFill>
                <a:ea typeface="+mn-lt"/>
                <a:cs typeface="+mn-lt"/>
              </a:rPr>
              <a:t>282.32</a:t>
            </a:r>
            <a:r>
              <a:rPr lang="en-US" sz="4400" b="1" i="1" baseline="-25000">
                <a:solidFill>
                  <a:schemeClr val="bg1"/>
                </a:solidFill>
                <a:ea typeface="+mn-lt"/>
                <a:cs typeface="+mn-lt"/>
              </a:rPr>
              <a:t>b + </a:t>
            </a:r>
            <a:r>
              <a:rPr lang="en-US" sz="4400" b="1" baseline="-25000">
                <a:solidFill>
                  <a:schemeClr val="bg1"/>
                </a:solidFill>
                <a:ea typeface="+mn-lt"/>
                <a:cs typeface="+mn-lt"/>
              </a:rPr>
              <a:t>0.38</a:t>
            </a:r>
            <a:r>
              <a:rPr lang="en-US" sz="4400" b="1" i="1" baseline="-25000">
                <a:solidFill>
                  <a:schemeClr val="bg1"/>
                </a:solidFill>
                <a:ea typeface="+mn-lt"/>
                <a:cs typeface="+mn-lt"/>
              </a:rPr>
              <a:t>f - </a:t>
            </a:r>
            <a:r>
              <a:rPr lang="en-US" sz="4400" b="1" baseline="-25000">
                <a:solidFill>
                  <a:schemeClr val="bg1"/>
                </a:solidFill>
                <a:ea typeface="+mn-lt"/>
                <a:cs typeface="+mn-lt"/>
              </a:rPr>
              <a:t>85.39</a:t>
            </a:r>
            <a:r>
              <a:rPr lang="en-US" sz="4400" b="1" i="1" baseline="-25000">
                <a:solidFill>
                  <a:schemeClr val="bg1"/>
                </a:solidFill>
                <a:ea typeface="+mn-lt"/>
                <a:cs typeface="+mn-lt"/>
              </a:rPr>
              <a:t>d</a:t>
            </a:r>
            <a:endParaRPr lang="en-US" sz="4400" b="1" i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9304C4-719B-4895-9495-487EB478FEA7}"/>
              </a:ext>
            </a:extLst>
          </p:cNvPr>
          <p:cNvSpPr/>
          <p:nvPr/>
        </p:nvSpPr>
        <p:spPr>
          <a:xfrm>
            <a:off x="6459764" y="4401685"/>
            <a:ext cx="4260851" cy="2096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Variables removed: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1. Bathrooms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200" baseline="-25000">
                <a:solidFill>
                  <a:schemeClr val="bg1"/>
                </a:solidFill>
                <a:ea typeface="+mn-lt"/>
                <a:cs typeface="+mn-lt"/>
              </a:rPr>
              <a:t>2. Parking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Slide 14">
            <a:hlinkClick r:id="" action="ppaction://media"/>
            <a:extLst>
              <a:ext uri="{FF2B5EF4-FFF2-40B4-BE49-F238E27FC236}">
                <a16:creationId xmlns:a16="http://schemas.microsoft.com/office/drawing/2014/main" id="{E2DCA7C9-4475-440B-8624-C1F780CB5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7587" y="608056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B47D-F6E3-48E0-8337-BEE305EE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3D63-2B07-4E54-911A-2FBE74EC3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900" dirty="0"/>
              <a:t>Problem: </a:t>
            </a: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What variables have a significant impact on monthly rent for apartments?</a:t>
            </a:r>
            <a:endParaRPr lang="en-US" sz="1900" dirty="0"/>
          </a:p>
          <a:p>
            <a:r>
              <a:rPr lang="en-US" sz="1900" dirty="0"/>
              <a:t>Hypothesis test conclusion: The number of bedrooms, square footage, and distance from campus have a </a:t>
            </a:r>
            <a:r>
              <a:rPr lang="en-US" sz="1900" b="1" dirty="0"/>
              <a:t>significant</a:t>
            </a:r>
            <a:r>
              <a:rPr lang="en-US" sz="1900" dirty="0"/>
              <a:t> impact on the monthly rent of apartments.</a:t>
            </a:r>
          </a:p>
          <a:p>
            <a:r>
              <a:rPr lang="en-US" sz="1900" dirty="0"/>
              <a:t>Parking and the number of bathrooms do not have a significant impact on monthly rent.</a:t>
            </a:r>
          </a:p>
          <a:p>
            <a:pPr marL="560070" lvl="1" indent="-285750">
              <a:buFont typeface="Arial"/>
              <a:buChar char="•"/>
            </a:pPr>
            <a:r>
              <a:rPr lang="en-US" sz="1700" b="0" dirty="0"/>
              <a:t>For each additional </a:t>
            </a:r>
            <a:r>
              <a:rPr lang="en-US" sz="1700" dirty="0"/>
              <a:t>bedroom</a:t>
            </a:r>
            <a:r>
              <a:rPr lang="en-US" sz="1700" b="0" dirty="0"/>
              <a:t>, monthly </a:t>
            </a:r>
            <a:r>
              <a:rPr lang="en-US" sz="1700" dirty="0"/>
              <a:t>rent</a:t>
            </a:r>
            <a:r>
              <a:rPr lang="en-US" sz="1700" b="0" dirty="0"/>
              <a:t> per person </a:t>
            </a:r>
            <a:r>
              <a:rPr lang="en-US" sz="1700" dirty="0"/>
              <a:t>decreases</a:t>
            </a:r>
            <a:r>
              <a:rPr lang="en-US" sz="1700" b="0" dirty="0"/>
              <a:t> by </a:t>
            </a:r>
            <a:r>
              <a:rPr lang="en-US" sz="1700" dirty="0"/>
              <a:t>$282.32</a:t>
            </a:r>
            <a:r>
              <a:rPr lang="en-US" sz="1700" b="0" dirty="0"/>
              <a:t>.</a:t>
            </a:r>
            <a:endParaRPr lang="en-US" sz="1700" dirty="0"/>
          </a:p>
          <a:p>
            <a:pPr marL="560070" lvl="1" indent="-285750">
              <a:buFont typeface="Arial"/>
              <a:buChar char="•"/>
            </a:pPr>
            <a:r>
              <a:rPr lang="en-US" sz="1700" b="0" dirty="0"/>
              <a:t>For each </a:t>
            </a:r>
            <a:r>
              <a:rPr lang="en-US" sz="1700" dirty="0"/>
              <a:t>square foot in size </a:t>
            </a:r>
            <a:r>
              <a:rPr lang="en-US" sz="1700" b="0" dirty="0"/>
              <a:t>the apartment is, monthly rent </a:t>
            </a:r>
            <a:r>
              <a:rPr lang="en-US" sz="1700" dirty="0"/>
              <a:t>increases</a:t>
            </a:r>
            <a:r>
              <a:rPr lang="en-US" sz="1700" b="0" dirty="0"/>
              <a:t> by </a:t>
            </a:r>
            <a:r>
              <a:rPr lang="en-US" sz="1700" dirty="0"/>
              <a:t>$0.38.</a:t>
            </a:r>
          </a:p>
          <a:p>
            <a:pPr marL="560070" lvl="1" indent="-285750">
              <a:buFont typeface="Arial"/>
              <a:buChar char="•"/>
            </a:pPr>
            <a:r>
              <a:rPr lang="en-US" sz="1700" b="0" dirty="0"/>
              <a:t>For each additional </a:t>
            </a:r>
            <a:r>
              <a:rPr lang="en-US" sz="1700" dirty="0"/>
              <a:t>mile</a:t>
            </a:r>
            <a:r>
              <a:rPr lang="en-US" sz="1700" b="0" dirty="0"/>
              <a:t> the apartment is away from campus, monthly rent </a:t>
            </a:r>
            <a:r>
              <a:rPr lang="en-US" sz="1700" dirty="0"/>
              <a:t>decreases</a:t>
            </a:r>
            <a:r>
              <a:rPr lang="en-US" sz="1700" b="0" dirty="0"/>
              <a:t> by </a:t>
            </a:r>
            <a:r>
              <a:rPr lang="en-US" sz="1700" dirty="0"/>
              <a:t>$85.39</a:t>
            </a:r>
            <a:r>
              <a:rPr lang="en-US" sz="1700" b="0" dirty="0"/>
              <a:t>.</a:t>
            </a:r>
          </a:p>
          <a:p>
            <a:r>
              <a:rPr lang="en-US" sz="1900" dirty="0"/>
              <a:t>Our regression model can predict the monthly rent for apartments in Iowa City and Coralville.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Recording Dec 10, 2021 at 10:06:19 PM" descr="Audio Recording Dec 10, 2021 at 10:06:19 PM">
            <a:hlinkClick r:id="" action="ppaction://media"/>
            <a:extLst>
              <a:ext uri="{FF2B5EF4-FFF2-40B4-BE49-F238E27FC236}">
                <a16:creationId xmlns:a16="http://schemas.microsoft.com/office/drawing/2014/main" id="{C03E96E1-1ABA-6A4B-8FEB-FE2ABFF78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72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4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27ABD-C500-446E-BBC6-23D341F7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5344096" cy="103421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F6DF-B76A-460F-BC0A-4EC5FBA6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662484"/>
            <a:ext cx="2423343" cy="2774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Executive Summary</a:t>
            </a:r>
          </a:p>
          <a:p>
            <a:r>
              <a:rPr lang="en-US">
                <a:solidFill>
                  <a:schemeClr val="bg1"/>
                </a:solidFill>
              </a:rPr>
              <a:t>Problem Statement</a:t>
            </a:r>
          </a:p>
          <a:p>
            <a:r>
              <a:rPr lang="en-US">
                <a:solidFill>
                  <a:schemeClr val="bg1"/>
                </a:solidFill>
              </a:rPr>
              <a:t>Data</a:t>
            </a:r>
          </a:p>
          <a:p>
            <a:r>
              <a:rPr lang="en-US">
                <a:solidFill>
                  <a:schemeClr val="bg1"/>
                </a:solidFill>
              </a:rPr>
              <a:t>Methodology</a:t>
            </a:r>
          </a:p>
          <a:p>
            <a:r>
              <a:rPr lang="en-US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1028" name="Picture 4" descr="Shape Shapes Building Buildings Silhouette Silhouettes Cutout Cut Out Apartment  Apartments Condominium Condominiums Condo Condos Residence Residences  Office Offices Free Vector Graphics, Clip Art, Icons, Photos and Images |  StockUnlimited">
            <a:extLst>
              <a:ext uri="{FF2B5EF4-FFF2-40B4-BE49-F238E27FC236}">
                <a16:creationId xmlns:a16="http://schemas.microsoft.com/office/drawing/2014/main" id="{6152EB45-B74D-49F7-8749-DD3DCDA4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673" y="1518502"/>
            <a:ext cx="3815498" cy="38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BA74C79C-69F0-4EB6-B325-60D159327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998" y="60649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"/>
    </mc:Choice>
    <mc:Fallback xmlns="">
      <p:transition spd="slow" advTm="118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20FD-AAB2-4EEB-8BFF-AF8838DB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25" y="82361"/>
            <a:ext cx="9238434" cy="857559"/>
          </a:xfrm>
        </p:spPr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6D614-3CD0-4C10-A9EE-BCB99A99DEF4}"/>
              </a:ext>
            </a:extLst>
          </p:cNvPr>
          <p:cNvSpPr/>
          <p:nvPr/>
        </p:nvSpPr>
        <p:spPr>
          <a:xfrm>
            <a:off x="1098551" y="1776832"/>
            <a:ext cx="4487333" cy="12911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How do certain features such as the distance from campus, square footage, # of bathrooms, etc., contribute to the prices of apartments in the Iowa City/Coralville area?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0599-0AAE-4B3D-963B-0D43E417E988}"/>
              </a:ext>
            </a:extLst>
          </p:cNvPr>
          <p:cNvSpPr txBox="1"/>
          <p:nvPr/>
        </p:nvSpPr>
        <p:spPr>
          <a:xfrm>
            <a:off x="6698192" y="12001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8EFD2-1A12-47B7-9FDD-C39C7C241A16}"/>
              </a:ext>
            </a:extLst>
          </p:cNvPr>
          <p:cNvSpPr txBox="1"/>
          <p:nvPr/>
        </p:nvSpPr>
        <p:spPr>
          <a:xfrm>
            <a:off x="1590944" y="12048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76BFF-9908-4C93-A1C8-59020F1215CD}"/>
              </a:ext>
            </a:extLst>
          </p:cNvPr>
          <p:cNvSpPr txBox="1"/>
          <p:nvPr/>
        </p:nvSpPr>
        <p:spPr>
          <a:xfrm>
            <a:off x="1592207" y="33608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16DB1-EB93-4020-BA24-146218FFC77A}"/>
              </a:ext>
            </a:extLst>
          </p:cNvPr>
          <p:cNvSpPr txBox="1"/>
          <p:nvPr/>
        </p:nvSpPr>
        <p:spPr>
          <a:xfrm>
            <a:off x="6698192" y="33009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Measures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595CB1-7B9A-4BCB-BAAE-0C46F1FF8ADA}"/>
              </a:ext>
            </a:extLst>
          </p:cNvPr>
          <p:cNvSpPr/>
          <p:nvPr/>
        </p:nvSpPr>
        <p:spPr>
          <a:xfrm>
            <a:off x="1098550" y="1177925"/>
            <a:ext cx="460375" cy="4497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0" descr="Question Mark with solid fill">
            <a:extLst>
              <a:ext uri="{FF2B5EF4-FFF2-40B4-BE49-F238E27FC236}">
                <a16:creationId xmlns:a16="http://schemas.microsoft.com/office/drawing/2014/main" id="{675F6D7A-CC45-4E16-815A-5FB72F62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83" y="1220258"/>
            <a:ext cx="379942" cy="37465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67C1E3E-A310-4814-9D24-EB2CCF007ADD}"/>
              </a:ext>
            </a:extLst>
          </p:cNvPr>
          <p:cNvSpPr/>
          <p:nvPr/>
        </p:nvSpPr>
        <p:spPr>
          <a:xfrm>
            <a:off x="1040341" y="5305423"/>
            <a:ext cx="460375" cy="4497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2232E3-E2B0-4D29-AAB9-5E7FF4068444}"/>
              </a:ext>
            </a:extLst>
          </p:cNvPr>
          <p:cNvSpPr/>
          <p:nvPr/>
        </p:nvSpPr>
        <p:spPr>
          <a:xfrm>
            <a:off x="6178550" y="3236382"/>
            <a:ext cx="460375" cy="4497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64B3BF-CBB7-448C-B110-1A2AE7EEB62C}"/>
              </a:ext>
            </a:extLst>
          </p:cNvPr>
          <p:cNvSpPr/>
          <p:nvPr/>
        </p:nvSpPr>
        <p:spPr>
          <a:xfrm>
            <a:off x="6178549" y="1177924"/>
            <a:ext cx="460375" cy="4497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ACDB81-0035-47BC-B393-1AE1C348C067}"/>
              </a:ext>
            </a:extLst>
          </p:cNvPr>
          <p:cNvSpPr/>
          <p:nvPr/>
        </p:nvSpPr>
        <p:spPr>
          <a:xfrm>
            <a:off x="1056216" y="3225800"/>
            <a:ext cx="460375" cy="4497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5" descr="Research with solid fill">
            <a:extLst>
              <a:ext uri="{FF2B5EF4-FFF2-40B4-BE49-F238E27FC236}">
                <a16:creationId xmlns:a16="http://schemas.microsoft.com/office/drawing/2014/main" id="{3968405B-50F1-4244-97E6-95F05D99F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6757" y="1204383"/>
            <a:ext cx="353484" cy="3429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6A6232-5408-430D-8409-10F5AF184B95}"/>
              </a:ext>
            </a:extLst>
          </p:cNvPr>
          <p:cNvSpPr/>
          <p:nvPr/>
        </p:nvSpPr>
        <p:spPr>
          <a:xfrm>
            <a:off x="1072090" y="5925498"/>
            <a:ext cx="9646708" cy="761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significant variables; number of bedrooms, square footage, and distance from campus drive monthly rent prices for apartments in the Iowa City/Coralville area.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889E1-6008-483A-8F5D-AFCCF1048C92}"/>
              </a:ext>
            </a:extLst>
          </p:cNvPr>
          <p:cNvSpPr/>
          <p:nvPr/>
        </p:nvSpPr>
        <p:spPr>
          <a:xfrm>
            <a:off x="6180521" y="1712384"/>
            <a:ext cx="4542699" cy="1350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was extracted from </a:t>
            </a:r>
            <a:r>
              <a:rPr lang="en-US" dirty="0" err="1">
                <a:solidFill>
                  <a:schemeClr val="bg1"/>
                </a:solidFill>
              </a:rPr>
              <a:t>Zillow.com</a:t>
            </a:r>
            <a:r>
              <a:rPr lang="en-US" dirty="0">
                <a:solidFill>
                  <a:schemeClr val="bg1"/>
                </a:solidFill>
              </a:rPr>
              <a:t> for apartments, and Google Maps for straight line distance.</a:t>
            </a:r>
          </a:p>
        </p:txBody>
      </p:sp>
      <p:pic>
        <p:nvPicPr>
          <p:cNvPr id="20" name="Graphic 20" descr="Circles with arrows with solid fill">
            <a:extLst>
              <a:ext uri="{FF2B5EF4-FFF2-40B4-BE49-F238E27FC236}">
                <a16:creationId xmlns:a16="http://schemas.microsoft.com/office/drawing/2014/main" id="{9D70E093-DFF3-4F52-A4D7-7EDCAEFFD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092" y="3235908"/>
            <a:ext cx="432859" cy="438150"/>
          </a:xfrm>
          <a:prstGeom prst="rect">
            <a:avLst/>
          </a:prstGeom>
        </p:spPr>
      </p:pic>
      <p:pic>
        <p:nvPicPr>
          <p:cNvPr id="21" name="Graphic 21" descr="Ruler with solid fill">
            <a:extLst>
              <a:ext uri="{FF2B5EF4-FFF2-40B4-BE49-F238E27FC236}">
                <a16:creationId xmlns:a16="http://schemas.microsoft.com/office/drawing/2014/main" id="{7390B66F-B7D9-4283-A15F-C9E9CC8BA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262158" y="3299883"/>
            <a:ext cx="292100" cy="311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7F5050-C8CA-432D-B050-E93F649F304D}"/>
              </a:ext>
            </a:extLst>
          </p:cNvPr>
          <p:cNvSpPr txBox="1"/>
          <p:nvPr/>
        </p:nvSpPr>
        <p:spPr>
          <a:xfrm>
            <a:off x="1591733" y="53064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Conclusions</a:t>
            </a:r>
          </a:p>
        </p:txBody>
      </p:sp>
      <p:pic>
        <p:nvPicPr>
          <p:cNvPr id="23" name="Graphic 23" descr="Building with solid fill">
            <a:extLst>
              <a:ext uri="{FF2B5EF4-FFF2-40B4-BE49-F238E27FC236}">
                <a16:creationId xmlns:a16="http://schemas.microsoft.com/office/drawing/2014/main" id="{DE1C3F08-DDE3-45E4-BD89-BDC96D346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2091" y="5337174"/>
            <a:ext cx="385234" cy="3852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A893D-6900-448B-A326-73C6424FA049}"/>
              </a:ext>
            </a:extLst>
          </p:cNvPr>
          <p:cNvSpPr/>
          <p:nvPr/>
        </p:nvSpPr>
        <p:spPr>
          <a:xfrm>
            <a:off x="1074063" y="3792009"/>
            <a:ext cx="4551770" cy="1419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Used web-scraping to gather data and transfer it to an excel sheet, running multiple linear regression, checking for multicollinearity, and finding the parsimonious model.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8159F9-10FB-409F-B93B-578E70D5E507}"/>
              </a:ext>
            </a:extLst>
          </p:cNvPr>
          <p:cNvSpPr/>
          <p:nvPr/>
        </p:nvSpPr>
        <p:spPr>
          <a:xfrm>
            <a:off x="6180521" y="3855509"/>
            <a:ext cx="4542699" cy="12921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Is there a significant relationship between price and the following factors: bedrooms, bathrooms, square feet, parking, and distance from campus. </a:t>
            </a:r>
          </a:p>
        </p:txBody>
      </p:sp>
    </p:spTree>
    <p:extLst>
      <p:ext uri="{BB962C8B-B14F-4D97-AF65-F5344CB8AC3E}">
        <p14:creationId xmlns:p14="http://schemas.microsoft.com/office/powerpoint/2010/main" val="256860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79F6-5091-4BE8-82E3-9DF84C08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6081577" cy="857559"/>
          </a:xfrm>
        </p:spPr>
        <p:txBody>
          <a:bodyPr/>
          <a:lstStyle/>
          <a:p>
            <a:r>
              <a:rPr lang="en-US" sz="3600"/>
              <a:t>Problem Statement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D8B64-51C0-4014-9BF6-27B31FE4113A}"/>
              </a:ext>
            </a:extLst>
          </p:cNvPr>
          <p:cNvSpPr/>
          <p:nvPr/>
        </p:nvSpPr>
        <p:spPr>
          <a:xfrm>
            <a:off x="1431925" y="2169994"/>
            <a:ext cx="3912436" cy="38999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sz="2400" b="1">
                <a:solidFill>
                  <a:schemeClr val="bg1"/>
                </a:solidFill>
                <a:ea typeface="+mn-lt"/>
                <a:cs typeface="+mn-lt"/>
              </a:rPr>
              <a:t>University of Iowa students would prefer an apartment that is reasonably priced and properly located in relation to campus.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69046-257E-4F9A-AF35-144FCF88E5C8}"/>
              </a:ext>
            </a:extLst>
          </p:cNvPr>
          <p:cNvSpPr/>
          <p:nvPr/>
        </p:nvSpPr>
        <p:spPr>
          <a:xfrm>
            <a:off x="6407196" y="2170704"/>
            <a:ext cx="4354136" cy="915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b="1">
                <a:solidFill>
                  <a:schemeClr val="bg1"/>
                </a:solidFill>
                <a:ea typeface="+mn-lt"/>
                <a:cs typeface="+mn-lt"/>
              </a:rPr>
              <a:t>What factors influence the price of an apartment?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374BB-52FB-4E9B-9D3E-1AF301862F91}"/>
              </a:ext>
            </a:extLst>
          </p:cNvPr>
          <p:cNvSpPr/>
          <p:nvPr/>
        </p:nvSpPr>
        <p:spPr>
          <a:xfrm>
            <a:off x="6394331" y="4652664"/>
            <a:ext cx="4360382" cy="1982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n" sz="1700" b="1" dirty="0">
                <a:solidFill>
                  <a:schemeClr val="bg1"/>
                </a:solidFill>
                <a:ea typeface="+mn-lt"/>
                <a:cs typeface="+mn-lt"/>
              </a:rPr>
              <a:t>Analytical problem:</a:t>
            </a:r>
          </a:p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n" sz="1700" b="1" dirty="0">
                <a:solidFill>
                  <a:schemeClr val="bg1"/>
                </a:solidFill>
                <a:ea typeface="+mn-lt"/>
                <a:cs typeface="+mn-lt"/>
              </a:rPr>
              <a:t>Is monthly rent significantly affected by distance from campus, parking availability, # of bedroom, #of bathroom, and square feet of the apartment?</a:t>
            </a:r>
            <a:endParaRPr lang="en-US" sz="17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4BFBC-03F7-4700-90E5-7A55F64E9754}"/>
              </a:ext>
            </a:extLst>
          </p:cNvPr>
          <p:cNvSpPr/>
          <p:nvPr/>
        </p:nvSpPr>
        <p:spPr>
          <a:xfrm>
            <a:off x="6407196" y="3426959"/>
            <a:ext cx="4360382" cy="915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b="1">
                <a:solidFill>
                  <a:schemeClr val="bg1"/>
                </a:solidFill>
                <a:ea typeface="+mn-lt"/>
                <a:cs typeface="+mn-lt"/>
              </a:rPr>
              <a:t>Does the distance from campus have a significant impact on monthly rent?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mediahandler.mp4" descr="mediahandler.mp4">
            <a:hlinkClick r:id="" action="ppaction://media"/>
            <a:extLst>
              <a:ext uri="{FF2B5EF4-FFF2-40B4-BE49-F238E27FC236}">
                <a16:creationId xmlns:a16="http://schemas.microsoft.com/office/drawing/2014/main" id="{9F8D6471-8B41-A34C-8240-7193C4DEA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1883" y="56635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712A-A637-4E86-BF03-343F858D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46" y="203098"/>
            <a:ext cx="9238434" cy="857559"/>
          </a:xfrm>
        </p:spPr>
        <p:txBody>
          <a:bodyPr/>
          <a:lstStyle/>
          <a:p>
            <a:r>
              <a:rPr lang="en-US" sz="3600"/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F1AC1D-943C-410D-8426-451A88A0E8D4}"/>
              </a:ext>
            </a:extLst>
          </p:cNvPr>
          <p:cNvSpPr/>
          <p:nvPr/>
        </p:nvSpPr>
        <p:spPr>
          <a:xfrm>
            <a:off x="203861" y="1964211"/>
            <a:ext cx="4728075" cy="294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2800" b="1">
                <a:solidFill>
                  <a:schemeClr val="bg1"/>
                </a:solidFill>
                <a:ea typeface="+mn-lt"/>
                <a:cs typeface="+mn-lt"/>
              </a:rPr>
              <a:t>The information students need for housing may include, but are not limited to: </a:t>
            </a:r>
            <a:endParaRPr lang="en" sz="2800" b="1">
              <a:solidFill>
                <a:schemeClr val="bg1"/>
              </a:solidFill>
            </a:endParaRPr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01223B72-222A-4835-A590-EB1B514E48EC}"/>
              </a:ext>
            </a:extLst>
          </p:cNvPr>
          <p:cNvSpPr/>
          <p:nvPr/>
        </p:nvSpPr>
        <p:spPr>
          <a:xfrm>
            <a:off x="5551643" y="2946228"/>
            <a:ext cx="1880964" cy="9779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Parking</a:t>
            </a:r>
            <a:r>
              <a:rPr lang="en-US" sz="140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762" name="Graphic 762" descr="Arrow Right with solid fill">
            <a:extLst>
              <a:ext uri="{FF2B5EF4-FFF2-40B4-BE49-F238E27FC236}">
                <a16:creationId xmlns:a16="http://schemas.microsoft.com/office/drawing/2014/main" id="{188CF08B-01A7-42F5-87EB-306749764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6387" y="3106718"/>
            <a:ext cx="458304" cy="63862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A049A17-357E-4A20-87B4-E808A04B534B}"/>
              </a:ext>
            </a:extLst>
          </p:cNvPr>
          <p:cNvSpPr/>
          <p:nvPr/>
        </p:nvSpPr>
        <p:spPr>
          <a:xfrm>
            <a:off x="7896457" y="2938745"/>
            <a:ext cx="1880964" cy="9730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Monthly Rent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CFCA79-0460-4868-A960-32A79BA562ED}"/>
              </a:ext>
            </a:extLst>
          </p:cNvPr>
          <p:cNvSpPr/>
          <p:nvPr/>
        </p:nvSpPr>
        <p:spPr>
          <a:xfrm>
            <a:off x="6446171" y="4195491"/>
            <a:ext cx="1977654" cy="10462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Square Footage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0F345B-F7A0-45C7-A87F-DBE20F514A0D}"/>
              </a:ext>
            </a:extLst>
          </p:cNvPr>
          <p:cNvSpPr/>
          <p:nvPr/>
        </p:nvSpPr>
        <p:spPr>
          <a:xfrm>
            <a:off x="10232459" y="2912081"/>
            <a:ext cx="1827665" cy="10462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Number of Bathrooms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66E1B9-43A7-4A97-B6CB-DFC1537041FF}"/>
              </a:ext>
            </a:extLst>
          </p:cNvPr>
          <p:cNvSpPr/>
          <p:nvPr/>
        </p:nvSpPr>
        <p:spPr>
          <a:xfrm>
            <a:off x="9294476" y="4192568"/>
            <a:ext cx="1880964" cy="10540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Number of Bedrooms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84F835-C32D-4907-908A-1B9FD28E44E6}"/>
              </a:ext>
            </a:extLst>
          </p:cNvPr>
          <p:cNvSpPr/>
          <p:nvPr/>
        </p:nvSpPr>
        <p:spPr>
          <a:xfrm>
            <a:off x="7895008" y="1416751"/>
            <a:ext cx="1880964" cy="9730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Distance from Campus</a:t>
            </a:r>
          </a:p>
        </p:txBody>
      </p:sp>
      <p:pic>
        <p:nvPicPr>
          <p:cNvPr id="24" name="Graphic 762" descr="Arrow Right with solid fill">
            <a:extLst>
              <a:ext uri="{FF2B5EF4-FFF2-40B4-BE49-F238E27FC236}">
                <a16:creationId xmlns:a16="http://schemas.microsoft.com/office/drawing/2014/main" id="{055C7FDA-D017-4BD3-BDD4-B0B8B826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00000">
            <a:off x="9254022" y="3736579"/>
            <a:ext cx="617164" cy="638629"/>
          </a:xfrm>
          <a:prstGeom prst="rect">
            <a:avLst/>
          </a:prstGeom>
        </p:spPr>
      </p:pic>
      <p:pic>
        <p:nvPicPr>
          <p:cNvPr id="25" name="Graphic 762" descr="Arrow Right with solid fill">
            <a:extLst>
              <a:ext uri="{FF2B5EF4-FFF2-40B4-BE49-F238E27FC236}">
                <a16:creationId xmlns:a16="http://schemas.microsoft.com/office/drawing/2014/main" id="{2771995B-C37C-480A-BD6F-401061C5B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600000">
            <a:off x="7803295" y="3737513"/>
            <a:ext cx="617164" cy="638629"/>
          </a:xfrm>
          <a:prstGeom prst="rect">
            <a:avLst/>
          </a:prstGeom>
        </p:spPr>
      </p:pic>
      <p:pic>
        <p:nvPicPr>
          <p:cNvPr id="26" name="Graphic 762" descr="Arrow Right with solid fill">
            <a:extLst>
              <a:ext uri="{FF2B5EF4-FFF2-40B4-BE49-F238E27FC236}">
                <a16:creationId xmlns:a16="http://schemas.microsoft.com/office/drawing/2014/main" id="{AD1DECA8-B033-4D43-BFB0-61F18CEE8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778971" y="3115872"/>
            <a:ext cx="453665" cy="638629"/>
          </a:xfrm>
          <a:prstGeom prst="rect">
            <a:avLst/>
          </a:prstGeom>
        </p:spPr>
      </p:pic>
      <p:pic>
        <p:nvPicPr>
          <p:cNvPr id="27" name="Graphic 762" descr="Arrow Right with solid fill">
            <a:extLst>
              <a:ext uri="{FF2B5EF4-FFF2-40B4-BE49-F238E27FC236}">
                <a16:creationId xmlns:a16="http://schemas.microsoft.com/office/drawing/2014/main" id="{F11F4EA6-4EDF-4E4D-9723-0C5B25BC9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557191" y="2347847"/>
            <a:ext cx="558133" cy="63862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13C562-3CFD-8448-901E-B6A94F65B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5"/>
    </mc:Choice>
    <mc:Fallback xmlns="">
      <p:transition spd="slow" advTm="3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5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Water droplet on a petal">
            <a:extLst>
              <a:ext uri="{FF2B5EF4-FFF2-40B4-BE49-F238E27FC236}">
                <a16:creationId xmlns:a16="http://schemas.microsoft.com/office/drawing/2014/main" id="{47418484-DE3F-4EF0-AE88-F6360E6C0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r="17910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AECF78-E7AC-4382-90BF-8A281F73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Data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293634-F961-419C-AF61-CD7D4A5B4FB9}"/>
              </a:ext>
            </a:extLst>
          </p:cNvPr>
          <p:cNvSpPr txBox="1"/>
          <p:nvPr/>
        </p:nvSpPr>
        <p:spPr>
          <a:xfrm>
            <a:off x="6986726" y="2787587"/>
            <a:ext cx="4176574" cy="203132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Sources and Limitations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Dataset and Dummy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Regression and Collinearity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Residual Plot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Slide 6 4.14.42 PM">
            <a:hlinkClick r:id="" action="ppaction://media"/>
            <a:extLst>
              <a:ext uri="{FF2B5EF4-FFF2-40B4-BE49-F238E27FC236}">
                <a16:creationId xmlns:a16="http://schemas.microsoft.com/office/drawing/2014/main" id="{86E56298-A1FE-43E3-A7DF-4BAE35A47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6711" y="604402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8A00A158-750D-489E-92FC-B15880759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3519536"/>
            <a:ext cx="5664199" cy="399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BD5F-1391-4700-9599-1523C325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Data: Sources and Limitations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48A5CC-B11E-4F2F-883C-BF6D4B43EB15}"/>
              </a:ext>
            </a:extLst>
          </p:cNvPr>
          <p:cNvSpPr txBox="1">
            <a:spLocks/>
          </p:cNvSpPr>
          <p:nvPr/>
        </p:nvSpPr>
        <p:spPr>
          <a:xfrm>
            <a:off x="6342505" y="3085054"/>
            <a:ext cx="4815114" cy="13986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bg1"/>
                </a:solidFill>
                <a:ea typeface="+mn-lt"/>
                <a:cs typeface="+mn-lt"/>
              </a:rPr>
              <a:t>Not all apartments included square feet</a:t>
            </a:r>
          </a:p>
          <a:p>
            <a:r>
              <a:rPr lang="en-US" sz="1300" dirty="0">
                <a:solidFill>
                  <a:schemeClr val="bg1"/>
                </a:solidFill>
                <a:ea typeface="+mn-lt"/>
                <a:cs typeface="+mn-lt"/>
              </a:rPr>
              <a:t>Crow fly distance cannot account for real traveling distance.</a:t>
            </a:r>
          </a:p>
          <a:p>
            <a:r>
              <a:rPr lang="en-US" sz="1300" dirty="0">
                <a:solidFill>
                  <a:schemeClr val="bg1"/>
                </a:solidFill>
              </a:rPr>
              <a:t>Other variables may affect monthly rent, such as amenities </a:t>
            </a:r>
          </a:p>
          <a:p>
            <a:r>
              <a:rPr lang="en-US" sz="1300" dirty="0">
                <a:solidFill>
                  <a:schemeClr val="bg1"/>
                </a:solidFill>
              </a:rPr>
              <a:t>95% confidence interval 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A9092DA-F627-4041-AB89-BBB1798629C6}"/>
              </a:ext>
            </a:extLst>
          </p:cNvPr>
          <p:cNvSpPr txBox="1">
            <a:spLocks/>
          </p:cNvSpPr>
          <p:nvPr/>
        </p:nvSpPr>
        <p:spPr>
          <a:xfrm>
            <a:off x="1431840" y="3091716"/>
            <a:ext cx="4287985" cy="138866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Zillow.com for apartments from Iowa City and Coralville</a:t>
            </a:r>
          </a:p>
          <a:p>
            <a:r>
              <a:rPr lang="en-US">
                <a:solidFill>
                  <a:schemeClr val="bg1"/>
                </a:solidFill>
              </a:rPr>
              <a:t>Google Maps for distance from campus as the crow flies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56426-A984-46BE-9D79-EB84C1A219B4}"/>
              </a:ext>
            </a:extLst>
          </p:cNvPr>
          <p:cNvSpPr txBox="1"/>
          <p:nvPr/>
        </p:nvSpPr>
        <p:spPr>
          <a:xfrm>
            <a:off x="6342865" y="2521385"/>
            <a:ext cx="1266173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/>
              <a:t>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92F96-9216-48E8-B5AB-8B78C2AD1A5C}"/>
              </a:ext>
            </a:extLst>
          </p:cNvPr>
          <p:cNvSpPr txBox="1"/>
          <p:nvPr/>
        </p:nvSpPr>
        <p:spPr>
          <a:xfrm>
            <a:off x="1428944" y="2528374"/>
            <a:ext cx="1588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Data Sources</a:t>
            </a:r>
            <a:endParaRPr lang="en-US"/>
          </a:p>
        </p:txBody>
      </p:sp>
      <p:pic>
        <p:nvPicPr>
          <p:cNvPr id="3" name="Picture 3" descr="http://zillow.mediaroom.com/logos">
            <a:extLst>
              <a:ext uri="{FF2B5EF4-FFF2-40B4-BE49-F238E27FC236}">
                <a16:creationId xmlns:a16="http://schemas.microsoft.com/office/drawing/2014/main" id="{3E5F7A23-B121-4C93-BAFE-0FBE27659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026" y="5216238"/>
            <a:ext cx="3960283" cy="828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64032-2201-4719-8A61-EFA1637BEED2}"/>
              </a:ext>
            </a:extLst>
          </p:cNvPr>
          <p:cNvSpPr txBox="1"/>
          <p:nvPr/>
        </p:nvSpPr>
        <p:spPr>
          <a:xfrm>
            <a:off x="1427692" y="6216650"/>
            <a:ext cx="36956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http://zillow.mediaroom.com/logos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493FF-37B5-4205-B5C4-0A0C708DC9F4}"/>
              </a:ext>
            </a:extLst>
          </p:cNvPr>
          <p:cNvSpPr txBox="1"/>
          <p:nvPr/>
        </p:nvSpPr>
        <p:spPr>
          <a:xfrm>
            <a:off x="6512983" y="6216649"/>
            <a:ext cx="36956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https://1000logos.net/google-maps-logo/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8" name="Audio Recording Dec 10, 2021 at 9:57:46 PM" descr="Audio Recording Dec 10, 2021 at 9:57:46 PM">
            <a:hlinkClick r:id="" action="ppaction://media"/>
            <a:extLst>
              <a:ext uri="{FF2B5EF4-FFF2-40B4-BE49-F238E27FC236}">
                <a16:creationId xmlns:a16="http://schemas.microsoft.com/office/drawing/2014/main" id="{1274A065-A06D-5C40-8A73-09275174A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82890" y="59487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F697-1D1E-4288-8691-755DEDBC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Data: 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BD19-E660-4E9D-91F3-28079F66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259102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/>
              <a:t>Dependent Variable:</a:t>
            </a:r>
          </a:p>
          <a:p>
            <a:pPr marL="560070" marR="0" lvl="1" indent="-28575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Monthly Rent</a:t>
            </a:r>
            <a:r>
              <a:rPr lang="en-US" sz="1400"/>
              <a:t>				</a:t>
            </a:r>
            <a:endParaRPr lang="en-US" sz="1400" b="1"/>
          </a:p>
          <a:p>
            <a:pPr marL="0" indent="0">
              <a:buNone/>
            </a:pPr>
            <a:r>
              <a:rPr lang="en-US" b="1" u="sng"/>
              <a:t>Independent Variables:</a:t>
            </a:r>
            <a:endParaRPr lang="en-US"/>
          </a:p>
          <a:p>
            <a:pPr marL="560070" lvl="1" indent="-285750">
              <a:buFont typeface="Arial"/>
              <a:buChar char="•"/>
            </a:pPr>
            <a:r>
              <a:rPr lang="en-US"/>
              <a:t>Bedrooms</a:t>
            </a:r>
            <a:endParaRPr lang="en-US" b="0"/>
          </a:p>
          <a:p>
            <a:pPr marL="560070" lvl="1" indent="-285750">
              <a:buFont typeface="Arial"/>
              <a:buChar char="•"/>
            </a:pPr>
            <a:r>
              <a:rPr lang="en-US"/>
              <a:t>Bathrooms</a:t>
            </a:r>
            <a:endParaRPr lang="en-US" b="0"/>
          </a:p>
          <a:p>
            <a:pPr marL="560070" lvl="1" indent="-285750">
              <a:buFont typeface="Arial"/>
              <a:buChar char="•"/>
            </a:pPr>
            <a:r>
              <a:rPr lang="en-US"/>
              <a:t>Square Feet</a:t>
            </a:r>
          </a:p>
          <a:p>
            <a:pPr marL="560070" lvl="1" indent="-285750">
              <a:buFont typeface="Arial"/>
              <a:buChar char="•"/>
            </a:pPr>
            <a:r>
              <a:rPr lang="en-US"/>
              <a:t>Distance from Campus (in miles)</a:t>
            </a:r>
            <a:endParaRPr lang="en-US" b="0"/>
          </a:p>
          <a:p>
            <a:pPr marL="0" indent="0">
              <a:buNone/>
            </a:pPr>
            <a:r>
              <a:rPr lang="en-US" b="1" u="sng"/>
              <a:t>Dummy Variable:</a:t>
            </a:r>
          </a:p>
          <a:p>
            <a:pPr marL="560070" lvl="1" indent="-285750">
              <a:buFont typeface="Arial"/>
              <a:buChar char="•"/>
            </a:pPr>
            <a:r>
              <a:rPr lang="en-US"/>
              <a:t>Parking (yes or no)</a:t>
            </a:r>
            <a:endParaRPr lang="en-US" b="0"/>
          </a:p>
          <a:p>
            <a:pPr marL="285750" indent="-285750"/>
            <a:endParaRPr lang="en-US"/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26BDA-3138-4EDA-A5A4-7C82CCBFB8D2}"/>
              </a:ext>
            </a:extLst>
          </p:cNvPr>
          <p:cNvSpPr txBox="1"/>
          <p:nvPr/>
        </p:nvSpPr>
        <p:spPr>
          <a:xfrm>
            <a:off x="6645383" y="19988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Initial Dataset Preview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44DC32DF-D485-4878-91F0-C6043576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678" y="2442852"/>
            <a:ext cx="5175699" cy="3810000"/>
          </a:xfrm>
          <a:prstGeom prst="rect">
            <a:avLst/>
          </a:prstGeom>
        </p:spPr>
      </p:pic>
      <p:pic>
        <p:nvPicPr>
          <p:cNvPr id="5" name="mediahandler copy.mp4" descr="mediahandler copy.mp4">
            <a:hlinkClick r:id="" action="ppaction://media"/>
            <a:extLst>
              <a:ext uri="{FF2B5EF4-FFF2-40B4-BE49-F238E27FC236}">
                <a16:creationId xmlns:a16="http://schemas.microsoft.com/office/drawing/2014/main" id="{7DDB4A86-C48D-1E49-8804-6FF314598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1D71-A3EF-4458-A65A-3E3E201D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587622" cy="857559"/>
          </a:xfrm>
        </p:spPr>
        <p:txBody>
          <a:bodyPr/>
          <a:lstStyle/>
          <a:p>
            <a:r>
              <a:rPr lang="en-US" sz="3600"/>
              <a:t>Data: Regression and Collinearity</a:t>
            </a:r>
          </a:p>
        </p:txBody>
      </p:sp>
      <p:pic>
        <p:nvPicPr>
          <p:cNvPr id="29" name="Picture 29" descr="Table&#10;&#10;Description automatically generated">
            <a:extLst>
              <a:ext uri="{FF2B5EF4-FFF2-40B4-BE49-F238E27FC236}">
                <a16:creationId xmlns:a16="http://schemas.microsoft.com/office/drawing/2014/main" id="{20A5C0AD-2167-4F6D-9386-7B84C2DA9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2309" y="5498242"/>
            <a:ext cx="4180207" cy="934258"/>
          </a:xfrm>
        </p:spPr>
      </p:pic>
      <p:pic>
        <p:nvPicPr>
          <p:cNvPr id="30" name="Picture 30" descr="Table&#10;&#10;Description automatically generated">
            <a:extLst>
              <a:ext uri="{FF2B5EF4-FFF2-40B4-BE49-F238E27FC236}">
                <a16:creationId xmlns:a16="http://schemas.microsoft.com/office/drawing/2014/main" id="{88CC3026-6B2E-4966-9613-7199367E2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0" y="4272978"/>
            <a:ext cx="4172857" cy="1041334"/>
          </a:xfrm>
          <a:prstGeom prst="rect">
            <a:avLst/>
          </a:prstGeom>
        </p:spPr>
      </p:pic>
      <p:pic>
        <p:nvPicPr>
          <p:cNvPr id="32" name="Picture 32" descr="Table&#10;&#10;Description automatically generated">
            <a:extLst>
              <a:ext uri="{FF2B5EF4-FFF2-40B4-BE49-F238E27FC236}">
                <a16:creationId xmlns:a16="http://schemas.microsoft.com/office/drawing/2014/main" id="{B4243AEC-6ADA-4EC9-B55A-5D7B9C2BB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2806783"/>
            <a:ext cx="4172857" cy="1251688"/>
          </a:xfrm>
          <a:prstGeom prst="rect">
            <a:avLst/>
          </a:prstGeom>
        </p:spPr>
      </p:pic>
      <p:pic>
        <p:nvPicPr>
          <p:cNvPr id="33" name="Graphic 33" descr="Arrow: Rotate left outline">
            <a:extLst>
              <a:ext uri="{FF2B5EF4-FFF2-40B4-BE49-F238E27FC236}">
                <a16:creationId xmlns:a16="http://schemas.microsoft.com/office/drawing/2014/main" id="{AC1241E2-8064-4FD5-AD05-03498F149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100000">
            <a:off x="602343" y="3595914"/>
            <a:ext cx="914400" cy="914400"/>
          </a:xfrm>
          <a:prstGeom prst="rect">
            <a:avLst/>
          </a:prstGeom>
        </p:spPr>
      </p:pic>
      <p:pic>
        <p:nvPicPr>
          <p:cNvPr id="34" name="Graphic 33" descr="Arrow: Rotate left outline">
            <a:extLst>
              <a:ext uri="{FF2B5EF4-FFF2-40B4-BE49-F238E27FC236}">
                <a16:creationId xmlns:a16="http://schemas.microsoft.com/office/drawing/2014/main" id="{42636024-9C3A-4EC8-AE61-CE327CDBA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100000">
            <a:off x="602342" y="4945742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A5AFD58-DC5D-4108-A6CB-CA3CA882FEA8}"/>
              </a:ext>
            </a:extLst>
          </p:cNvPr>
          <p:cNvSpPr txBox="1"/>
          <p:nvPr/>
        </p:nvSpPr>
        <p:spPr>
          <a:xfrm>
            <a:off x="1427690" y="2256971"/>
            <a:ext cx="4167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Finding the Parsimonious Model</a:t>
            </a:r>
            <a:r>
              <a:rPr lang="en-US" b="1"/>
              <a:t> (</a:t>
            </a:r>
            <a:r>
              <a:rPr lang="en-US">
                <a:ea typeface="+mn-lt"/>
                <a:cs typeface="+mn-lt"/>
              </a:rPr>
              <a:t>α=.05)</a:t>
            </a:r>
            <a:endParaRPr lang="en-US" b="1" u="sn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49F5B-B75C-4E9F-97C7-EF8868704395}"/>
              </a:ext>
            </a:extLst>
          </p:cNvPr>
          <p:cNvSpPr txBox="1"/>
          <p:nvPr/>
        </p:nvSpPr>
        <p:spPr>
          <a:xfrm>
            <a:off x="6093883" y="22569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/>
              <a:t>Collinearity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A79CB7D-07E6-423D-BFA4-EAF059398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941" y="2808980"/>
            <a:ext cx="5357284" cy="13987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041C2E-E651-274F-ACE3-7C7E629D86BB}"/>
              </a:ext>
            </a:extLst>
          </p:cNvPr>
          <p:cNvSpPr/>
          <p:nvPr/>
        </p:nvSpPr>
        <p:spPr>
          <a:xfrm>
            <a:off x="6093883" y="4390448"/>
            <a:ext cx="5357284" cy="7008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No correlation &gt; .75, no severe sign of multicollinearity.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707E6-E53F-4352-8E56-6CA1FD1B5A97}"/>
              </a:ext>
            </a:extLst>
          </p:cNvPr>
          <p:cNvSpPr/>
          <p:nvPr/>
        </p:nvSpPr>
        <p:spPr>
          <a:xfrm>
            <a:off x="6093883" y="5320043"/>
            <a:ext cx="5357284" cy="7008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Variables Removed: Bathrooms and parking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053149-0CEF-6743-ADA3-3E98DAC09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39"/>
    </mc:Choice>
    <mc:Fallback xmlns="">
      <p:transition spd="slow" advTm="7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761</Words>
  <Application>Microsoft Macintosh PowerPoint</Application>
  <PresentationFormat>Widescreen</PresentationFormat>
  <Paragraphs>104</Paragraphs>
  <Slides>15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Trade Gothic Next Cond</vt:lpstr>
      <vt:lpstr>Trade Gothic Next Light</vt:lpstr>
      <vt:lpstr>PortalVTI</vt:lpstr>
      <vt:lpstr>Factors affecting Rent in Iowa city </vt:lpstr>
      <vt:lpstr>Table of Contents</vt:lpstr>
      <vt:lpstr>Executive Summary</vt:lpstr>
      <vt:lpstr>Problem Statement </vt:lpstr>
      <vt:lpstr>Problem Statement</vt:lpstr>
      <vt:lpstr>Data</vt:lpstr>
      <vt:lpstr>Data: Sources and Limitations</vt:lpstr>
      <vt:lpstr>Data: Dataset Summary</vt:lpstr>
      <vt:lpstr>Data: Regression and Collinearity</vt:lpstr>
      <vt:lpstr>Data: Residual Plots</vt:lpstr>
      <vt:lpstr>Methodology</vt:lpstr>
      <vt:lpstr>Methodology: What We are measuring</vt:lpstr>
      <vt:lpstr>Methodology: Hypothesis Testing</vt:lpstr>
      <vt:lpstr>Final Dataset Conclusions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Zheng, William J</cp:lastModifiedBy>
  <cp:revision>2</cp:revision>
  <dcterms:created xsi:type="dcterms:W3CDTF">2021-12-02T20:07:49Z</dcterms:created>
  <dcterms:modified xsi:type="dcterms:W3CDTF">2021-12-11T04:25:04Z</dcterms:modified>
</cp:coreProperties>
</file>